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04" r:id="rId2"/>
    <p:sldId id="322" r:id="rId3"/>
    <p:sldId id="314" r:id="rId4"/>
    <p:sldId id="323" r:id="rId5"/>
    <p:sldId id="324" r:id="rId6"/>
    <p:sldId id="325" r:id="rId7"/>
    <p:sldId id="326" r:id="rId8"/>
    <p:sldId id="327" r:id="rId9"/>
    <p:sldId id="328" r:id="rId10"/>
    <p:sldId id="329" r:id="rId11"/>
    <p:sldId id="330" r:id="rId12"/>
    <p:sldId id="291" r:id="rId13"/>
    <p:sldId id="296" r:id="rId14"/>
    <p:sldId id="285" r:id="rId15"/>
    <p:sldId id="331" r:id="rId16"/>
    <p:sldId id="332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  <a:srgbClr val="000099"/>
    <a:srgbClr val="385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9724EDA-B4CF-4AD5-BEC9-54C0DB351358}" type="datetimeFigureOut">
              <a:rPr lang="ru-RU"/>
              <a:pPr>
                <a:defRPr/>
              </a:pPr>
              <a:t>01.01.2007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97CFBF3-2EB0-4CAF-A5EA-6BDA97BB63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2174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7CFBF3-2EB0-4CAF-A5EA-6BDA97BB6333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189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2F446-F60C-4EDD-93B4-3BCAF0ED4F4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266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F7E33-1E58-400D-88DF-17239F6C05EA}" type="datetimeFigureOut">
              <a:rPr lang="ru-RU"/>
              <a:pPr>
                <a:defRPr/>
              </a:pPr>
              <a:t>01.01.2007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41010-07DA-418E-9E20-CC371AE40B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B7529-41D7-44B1-AE09-2B9845DBA378}" type="datetimeFigureOut">
              <a:rPr lang="ru-RU"/>
              <a:pPr>
                <a:defRPr/>
              </a:pPr>
              <a:t>01.01.2007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28156-56DB-4FD6-96F3-1D43010A02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1DF2D-71ED-4F0E-BE05-B8D700F67027}" type="datetimeFigureOut">
              <a:rPr lang="ru-RU"/>
              <a:pPr>
                <a:defRPr/>
              </a:pPr>
              <a:t>01.01.2007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4D6D-844B-479B-B8CA-12964390DA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0C591-CE49-4113-898D-4560EB12F779}" type="datetimeFigureOut">
              <a:rPr lang="ru-RU"/>
              <a:pPr>
                <a:defRPr/>
              </a:pPr>
              <a:t>01.01.2007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07473-8CD9-4683-9937-50566338AC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2527A-B590-4E9F-997D-0D9344E9D2DE}" type="datetimeFigureOut">
              <a:rPr lang="ru-RU"/>
              <a:pPr>
                <a:defRPr/>
              </a:pPr>
              <a:t>01.01.2007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84296-6005-44F6-97B9-F78484A89E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F7AFA-00A9-49DF-969E-55F36016BAB2}" type="datetimeFigureOut">
              <a:rPr lang="ru-RU"/>
              <a:pPr>
                <a:defRPr/>
              </a:pPr>
              <a:t>01.01.2007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40C08-EF90-4CF2-A07D-C73AC60B59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3D356-00EB-4BE8-9B6E-F965543FF01C}" type="datetimeFigureOut">
              <a:rPr lang="ru-RU"/>
              <a:pPr>
                <a:defRPr/>
              </a:pPr>
              <a:t>01.01.2007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E4E3D-73B2-4132-A057-D17AAA78BF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83CB0-C74C-464F-BE8A-4B563D48DD89}" type="datetimeFigureOut">
              <a:rPr lang="ru-RU"/>
              <a:pPr>
                <a:defRPr/>
              </a:pPr>
              <a:t>01.01.2007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6CB6A-3B12-4315-8A02-8871592D02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431E0-6AA4-4341-BC51-B88749B029BB}" type="datetimeFigureOut">
              <a:rPr lang="ru-RU"/>
              <a:pPr>
                <a:defRPr/>
              </a:pPr>
              <a:t>01.01.2007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33D2F-2A19-4781-BFF3-F526B56475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6E309-0FC2-4C29-8D57-49D01C0EB911}" type="datetimeFigureOut">
              <a:rPr lang="ru-RU"/>
              <a:pPr>
                <a:defRPr/>
              </a:pPr>
              <a:t>01.01.2007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B80E5-2F49-43EB-8577-F7DC2ED5D0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9ECAE-97F2-4AF2-8070-6CDFBBE8582D}" type="datetimeFigureOut">
              <a:rPr lang="ru-RU"/>
              <a:pPr>
                <a:defRPr/>
              </a:pPr>
              <a:t>01.01.2007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F9AE8-CA6B-4E43-904B-451422F446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9E3626-F1E9-4609-B1BF-BEF3D7E0AFF5}" type="datetimeFigureOut">
              <a:rPr lang="ru-RU"/>
              <a:pPr>
                <a:defRPr/>
              </a:pPr>
              <a:t>01.01.2007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0D0177-E7C4-43D4-AE34-7B5958B294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5888"/>
            <a:ext cx="8964613" cy="640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1619250" y="2636838"/>
            <a:ext cx="6913563" cy="14398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9"/>
              </a:avLst>
            </a:prstTxWarp>
          </a:bodyPr>
          <a:lstStyle/>
          <a:p>
            <a:pPr algn="ctr"/>
            <a:r>
              <a:rPr lang="ru-RU" sz="40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Антарктида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0"/>
            <a:ext cx="8445500" cy="1108075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b="1">
                <a:solidFill>
                  <a:srgbClr val="006666"/>
                </a:solidFill>
                <a:latin typeface="Bookman Old Style" pitchFamily="18" charset="0"/>
              </a:rPr>
              <a:t>Меры по охране природы Антарктиды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468313" y="1125538"/>
            <a:ext cx="82296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FontTx/>
              <a:buAutoNum type="arabicPeriod"/>
            </a:pPr>
            <a:r>
              <a:rPr lang="ru-RU" sz="3200"/>
              <a:t>Запрещение испытания ядерного  оружия, захоронения ядерных отходов. </a:t>
            </a:r>
          </a:p>
          <a:p>
            <a:pPr marL="609600" indent="-609600">
              <a:spcBef>
                <a:spcPct val="20000"/>
              </a:spcBef>
            </a:pPr>
            <a:r>
              <a:rPr lang="ru-RU" sz="2800"/>
              <a:t>             « Договор об Антарктиде» 1959 год</a:t>
            </a:r>
          </a:p>
          <a:p>
            <a:pPr marL="609600" indent="-609600">
              <a:spcBef>
                <a:spcPct val="20000"/>
              </a:spcBef>
            </a:pPr>
            <a:r>
              <a:rPr lang="ru-RU" sz="3200"/>
              <a:t>2. Запрещение охоты на животных и птиц, за исключением пищи для экспедиций</a:t>
            </a:r>
          </a:p>
          <a:p>
            <a:pPr marL="609600" indent="-609600">
              <a:spcBef>
                <a:spcPct val="20000"/>
              </a:spcBef>
            </a:pPr>
            <a:r>
              <a:rPr lang="ru-RU" sz="3200"/>
              <a:t>3. Создание заповедных зон</a:t>
            </a:r>
          </a:p>
          <a:p>
            <a:pPr marL="609600" indent="-609600">
              <a:spcBef>
                <a:spcPct val="20000"/>
              </a:spcBef>
            </a:pPr>
            <a:r>
              <a:rPr lang="ru-RU" sz="3200"/>
              <a:t>4. Ограничение числа туристов</a:t>
            </a:r>
          </a:p>
        </p:txBody>
      </p:sp>
    </p:spTree>
    <p:extLst>
      <p:ext uri="{BB962C8B-B14F-4D97-AF65-F5344CB8AC3E}">
        <p14:creationId xmlns:p14="http://schemas.microsoft.com/office/powerpoint/2010/main" val="291543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1"/>
          <p:cNvSpPr>
            <a:spLocks noChangeArrowheads="1"/>
          </p:cNvSpPr>
          <p:nvPr/>
        </p:nvSpPr>
        <p:spPr bwMode="auto">
          <a:xfrm>
            <a:off x="0" y="3071813"/>
            <a:ext cx="9144000" cy="3786187"/>
          </a:xfrm>
          <a:prstGeom prst="rect">
            <a:avLst/>
          </a:prstGeom>
          <a:solidFill>
            <a:srgbClr val="FFFFFF">
              <a:alpha val="32156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Антарктика - всемирный природный заповедник.</a:t>
            </a:r>
          </a:p>
          <a:p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По договору  от 1.12. 1959 года  Антарктика  не принадлежит ни одному государству. </a:t>
            </a:r>
          </a:p>
          <a:p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Используется только в мирных целях.</a:t>
            </a:r>
          </a:p>
          <a:p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Запрещена производственная деятельность и добыча полезных ископаемых.</a:t>
            </a:r>
          </a:p>
          <a:p>
            <a:endParaRPr lang="ru-RU" sz="24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Рисунок 2" descr="int5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71813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Рисунок 3" descr="int1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13" y="0"/>
            <a:ext cx="3048000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Рисунок 4" descr="int2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0"/>
            <a:ext cx="3048000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9412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2"/>
          <p:cNvSpPr>
            <a:spLocks noChangeArrowheads="1"/>
          </p:cNvSpPr>
          <p:nvPr/>
        </p:nvSpPr>
        <p:spPr bwMode="auto">
          <a:xfrm>
            <a:off x="500063" y="4714875"/>
            <a:ext cx="54292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Берега  Антарктиды- в основном отвесные ледяные обрывы высотой в несколько десятков метров.</a:t>
            </a:r>
            <a:endParaRPr lang="ru-RU" sz="28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1643063" y="500063"/>
            <a:ext cx="707231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Сейчас в Антарктиде работают 42 постоянно действующих   станций.</a:t>
            </a:r>
          </a:p>
        </p:txBody>
      </p:sp>
      <p:pic>
        <p:nvPicPr>
          <p:cNvPr id="5" name="Рисунок 4" descr="820-21bl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4357694"/>
            <a:ext cx="3256649" cy="2500306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Рисунок 6" descr="Рисунок1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929322" y="857232"/>
            <a:ext cx="3042121" cy="2286016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8" name="Рисунок 7" descr="800px-SPSM_05Амундмен Скотт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929058" y="3286124"/>
            <a:ext cx="1672215" cy="1214446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0" name="Рисунок 9" descr="24481680_vostok_RF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214942" y="3857628"/>
            <a:ext cx="3690930" cy="2554124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3286125" y="1714500"/>
            <a:ext cx="4286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том числе 5 - российских.</a:t>
            </a:r>
          </a:p>
        </p:txBody>
      </p:sp>
      <p:sp>
        <p:nvSpPr>
          <p:cNvPr id="15363" name="Прямоугольник 3"/>
          <p:cNvSpPr>
            <a:spLocks noChangeArrowheads="1"/>
          </p:cNvSpPr>
          <p:nvPr/>
        </p:nvSpPr>
        <p:spPr bwMode="auto">
          <a:xfrm>
            <a:off x="285750" y="571500"/>
            <a:ext cx="2914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62°12'ю.ш. 58°56'з.д</a:t>
            </a:r>
          </a:p>
        </p:txBody>
      </p:sp>
      <p:sp>
        <p:nvSpPr>
          <p:cNvPr id="15364" name="Прямоугольник 4"/>
          <p:cNvSpPr>
            <a:spLocks noChangeArrowheads="1"/>
          </p:cNvSpPr>
          <p:nvPr/>
        </p:nvSpPr>
        <p:spPr bwMode="auto">
          <a:xfrm>
            <a:off x="3214688" y="3857625"/>
            <a:ext cx="3111500" cy="461963"/>
          </a:xfrm>
          <a:prstGeom prst="rect">
            <a:avLst/>
          </a:prstGeom>
          <a:solidFill>
            <a:srgbClr val="FFFFFF">
              <a:alpha val="58823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78°27'ю.ш. 106°52'в.д</a:t>
            </a:r>
          </a:p>
        </p:txBody>
      </p:sp>
      <p:sp>
        <p:nvSpPr>
          <p:cNvPr id="15365" name="Прямоугольник 5"/>
          <p:cNvSpPr>
            <a:spLocks noChangeArrowheads="1"/>
          </p:cNvSpPr>
          <p:nvPr/>
        </p:nvSpPr>
        <p:spPr bwMode="auto">
          <a:xfrm>
            <a:off x="5214938" y="3357563"/>
            <a:ext cx="3189287" cy="461962"/>
          </a:xfrm>
          <a:prstGeom prst="rect">
            <a:avLst/>
          </a:prstGeom>
          <a:solidFill>
            <a:srgbClr val="FFFFFF">
              <a:alpha val="54901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66°33'ю.ш. 93°01'в.д., </a:t>
            </a:r>
          </a:p>
        </p:txBody>
      </p:sp>
      <p:sp>
        <p:nvSpPr>
          <p:cNvPr id="15366" name="Прямоугольник 6"/>
          <p:cNvSpPr>
            <a:spLocks noChangeArrowheads="1"/>
          </p:cNvSpPr>
          <p:nvPr/>
        </p:nvSpPr>
        <p:spPr bwMode="auto">
          <a:xfrm>
            <a:off x="4572000" y="2428875"/>
            <a:ext cx="3035300" cy="461963"/>
          </a:xfrm>
          <a:prstGeom prst="rect">
            <a:avLst/>
          </a:prstGeom>
          <a:solidFill>
            <a:srgbClr val="FFFFFF">
              <a:alpha val="54901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69°23'ю.ш. 76°23'в.д.</a:t>
            </a:r>
          </a:p>
        </p:txBody>
      </p:sp>
      <p:sp>
        <p:nvSpPr>
          <p:cNvPr id="15367" name="Прямоугольник 7"/>
          <p:cNvSpPr>
            <a:spLocks noChangeArrowheads="1"/>
          </p:cNvSpPr>
          <p:nvPr/>
        </p:nvSpPr>
        <p:spPr bwMode="auto">
          <a:xfrm>
            <a:off x="5786438" y="285750"/>
            <a:ext cx="30178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70°46'ю.ш. 11°50'в.д.</a:t>
            </a:r>
          </a:p>
        </p:txBody>
      </p:sp>
      <p:pic>
        <p:nvPicPr>
          <p:cNvPr id="15368" name="Рисунок 8" descr="logo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38" y="4429125"/>
            <a:ext cx="2132012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Рефлексия: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Что я сегодня получил от урока?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613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Составить советы путешественникам-</a:t>
            </a:r>
            <a:r>
              <a:rPr lang="ru-RU" i="1" dirty="0" err="1"/>
              <a:t>экстремалам</a:t>
            </a:r>
            <a:r>
              <a:rPr lang="ru-RU" i="1" dirty="0"/>
              <a:t>, которые собираются посетить Антарктиду.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3717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8" descr="антарктид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427983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-15875"/>
            <a:ext cx="4788024" cy="3156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антарктид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140968"/>
            <a:ext cx="4860032" cy="37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Красота Антарктиды. (33 фото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984" y="3212976"/>
            <a:ext cx="4716016" cy="364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427983" y="2906713"/>
            <a:ext cx="236385" cy="9839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784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hlinkClick r:id="" action="ppaction://hlinkshowjump?jump=firstslide"/>
          </p:cNvPr>
          <p:cNvSpPr/>
          <p:nvPr/>
        </p:nvSpPr>
        <p:spPr>
          <a:xfrm rot="10800000">
            <a:off x="8388424" y="6237312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6" name="Picture 2" descr="D:\Антарктида\к.jpg"/>
          <p:cNvPicPr>
            <a:picLocks noChangeAspect="1" noChangeArrowheads="1"/>
          </p:cNvPicPr>
          <p:nvPr/>
        </p:nvPicPr>
        <p:blipFill>
          <a:blip r:embed="rId3" cstate="print"/>
          <a:srcRect l="4545"/>
          <a:stretch>
            <a:fillRect/>
          </a:stretch>
        </p:blipFill>
        <p:spPr bwMode="auto">
          <a:xfrm>
            <a:off x="251520" y="1052736"/>
            <a:ext cx="6416540" cy="51125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 useBgFill="1">
        <p:nvSpPr>
          <p:cNvPr id="3" name="Умножение 2">
            <a:hlinkClick r:id="" action="ppaction://hlinkshowjump?jump=endshow"/>
          </p:cNvPr>
          <p:cNvSpPr/>
          <p:nvPr/>
        </p:nvSpPr>
        <p:spPr>
          <a:xfrm>
            <a:off x="251520" y="6143625"/>
            <a:ext cx="714375" cy="714375"/>
          </a:xfrm>
          <a:prstGeom prst="mathMultiply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 rot="2263905">
            <a:off x="630940" y="5387283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alibri" pitchFamily="34" charset="0"/>
              </a:rPr>
              <a:t>Тихий океан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1600" y="105273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alibri" pitchFamily="34" charset="0"/>
              </a:rPr>
              <a:t>Атлантический океан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2531160">
            <a:off x="4866926" y="1537873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alibri" pitchFamily="34" charset="0"/>
              </a:rPr>
              <a:t>Индийский  океан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33656" cy="576064"/>
          </a:xfrm>
        </p:spPr>
        <p:txBody>
          <a:bodyPr>
            <a:normAutofit fontScale="90000"/>
          </a:bodyPr>
          <a:lstStyle/>
          <a:p>
            <a:pPr>
              <a:lnSpc>
                <a:spcPts val="3000"/>
              </a:lnSpc>
            </a:pPr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 </a:t>
            </a:r>
            <a:b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Calibri" pitchFamily="34" charset="0"/>
              </a:rPr>
              <a:t>«ГП. Открытие и изучение Антарктиды»</a:t>
            </a:r>
            <a:endParaRPr lang="ru-RU" sz="3600" dirty="0">
              <a:latin typeface="Calibri" pitchFamily="34" charset="0"/>
            </a:endParaRPr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876256" y="2492896"/>
            <a:ext cx="1944216" cy="3600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libri" pitchFamily="34" charset="0"/>
              </a:rPr>
              <a:t>Океаны</a:t>
            </a:r>
            <a:r>
              <a:rPr lang="ru-RU" dirty="0" smtClean="0"/>
              <a:t> </a:t>
            </a:r>
            <a:endParaRPr lang="ru-RU" dirty="0"/>
          </a:p>
        </p:txBody>
      </p:sp>
      <p:sp useBgFill="1">
        <p:nvSpPr>
          <p:cNvPr id="14" name="Скругленный прямоугольник 13"/>
          <p:cNvSpPr/>
          <p:nvPr/>
        </p:nvSpPr>
        <p:spPr>
          <a:xfrm>
            <a:off x="6876256" y="2996952"/>
            <a:ext cx="1944216" cy="3600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libri" pitchFamily="34" charset="0"/>
              </a:rPr>
              <a:t>Моря</a:t>
            </a:r>
            <a:r>
              <a:rPr lang="ru-RU" dirty="0" smtClean="0"/>
              <a:t> </a:t>
            </a:r>
            <a:endParaRPr lang="ru-RU" dirty="0"/>
          </a:p>
        </p:txBody>
      </p:sp>
      <p:sp useBgFill="1">
        <p:nvSpPr>
          <p:cNvPr id="15" name="Скругленный прямоугольник 14"/>
          <p:cNvSpPr/>
          <p:nvPr/>
        </p:nvSpPr>
        <p:spPr>
          <a:xfrm>
            <a:off x="6876256" y="3501008"/>
            <a:ext cx="1944216" cy="3600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libri" pitchFamily="34" charset="0"/>
              </a:rPr>
              <a:t>Полуостров 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19538539">
            <a:off x="1907589" y="1978002"/>
            <a:ext cx="1368152" cy="42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dirty="0" smtClean="0">
                <a:latin typeface="Calibri" pitchFamily="34" charset="0"/>
              </a:rPr>
              <a:t>Море Уэдделла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728868">
            <a:off x="3237020" y="5042507"/>
            <a:ext cx="1008112" cy="42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dirty="0" smtClean="0">
                <a:latin typeface="Calibri" pitchFamily="34" charset="0"/>
              </a:rPr>
              <a:t>Море</a:t>
            </a:r>
          </a:p>
          <a:p>
            <a:pPr algn="ctr">
              <a:lnSpc>
                <a:spcPts val="1200"/>
              </a:lnSpc>
            </a:pPr>
            <a:r>
              <a:rPr lang="ru-RU" dirty="0" smtClean="0">
                <a:latin typeface="Calibri" pitchFamily="34" charset="0"/>
              </a:rPr>
              <a:t> Росса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95936" y="1124744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dirty="0" smtClean="0">
                <a:latin typeface="Calibri" pitchFamily="34" charset="0"/>
              </a:rPr>
              <a:t>Море</a:t>
            </a:r>
          </a:p>
          <a:p>
            <a:pPr algn="ctr">
              <a:lnSpc>
                <a:spcPts val="1200"/>
              </a:lnSpc>
            </a:pPr>
            <a:r>
              <a:rPr lang="ru-RU" dirty="0" smtClean="0">
                <a:latin typeface="Calibri" pitchFamily="34" charset="0"/>
              </a:rPr>
              <a:t>Лазарева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3170423">
            <a:off x="1263703" y="4312391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dirty="0" smtClean="0">
                <a:latin typeface="Calibri" pitchFamily="34" charset="0"/>
              </a:rPr>
              <a:t>Море</a:t>
            </a:r>
          </a:p>
          <a:p>
            <a:pPr algn="ctr">
              <a:lnSpc>
                <a:spcPts val="1200"/>
              </a:lnSpc>
            </a:pPr>
            <a:r>
              <a:rPr lang="ru-RU" dirty="0" smtClean="0">
                <a:latin typeface="Calibri" pitchFamily="34" charset="0"/>
              </a:rPr>
              <a:t>Амундсена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3759065">
            <a:off x="528658" y="3106165"/>
            <a:ext cx="1800200" cy="42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dirty="0" smtClean="0">
                <a:latin typeface="Calibri" pitchFamily="34" charset="0"/>
              </a:rPr>
              <a:t>Море</a:t>
            </a:r>
          </a:p>
          <a:p>
            <a:pPr algn="ctr">
              <a:lnSpc>
                <a:spcPts val="1200"/>
              </a:lnSpc>
            </a:pPr>
            <a:r>
              <a:rPr lang="ru-RU" dirty="0" smtClean="0">
                <a:latin typeface="Calibri" pitchFamily="34" charset="0"/>
              </a:rPr>
              <a:t>Беллинсгаузена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rot="2507918">
            <a:off x="1300445" y="2917432"/>
            <a:ext cx="1858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dirty="0" smtClean="0">
                <a:latin typeface="Calibri" pitchFamily="34" charset="0"/>
              </a:rPr>
              <a:t>П-ов </a:t>
            </a:r>
          </a:p>
          <a:p>
            <a:pPr algn="ctr">
              <a:lnSpc>
                <a:spcPts val="1200"/>
              </a:lnSpc>
            </a:pPr>
            <a:r>
              <a:rPr lang="ru-RU" dirty="0" smtClean="0">
                <a:latin typeface="Calibri" pitchFamily="34" charset="0"/>
              </a:rPr>
              <a:t>Антарктический 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32240" y="1052736"/>
            <a:ext cx="22322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Calibri" pitchFamily="34" charset="0"/>
              </a:rPr>
              <a:t>На контурной карте подписать элементы береговой линии:</a:t>
            </a:r>
            <a:endParaRPr lang="ru-RU" sz="2000" dirty="0">
              <a:latin typeface="Calibri" pitchFamily="34" charset="0"/>
            </a:endParaRPr>
          </a:p>
        </p:txBody>
      </p:sp>
      <p:sp useBgFill="1">
        <p:nvSpPr>
          <p:cNvPr id="25" name="Скругленный прямоугольник 24"/>
          <p:cNvSpPr/>
          <p:nvPr/>
        </p:nvSpPr>
        <p:spPr>
          <a:xfrm>
            <a:off x="6876256" y="4077072"/>
            <a:ext cx="1944216" cy="3600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libri" pitchFamily="34" charset="0"/>
              </a:rPr>
              <a:t>Пролив  </a:t>
            </a:r>
            <a:endParaRPr lang="ru-RU" sz="2000" dirty="0">
              <a:latin typeface="Calibri" pitchFamily="34" charset="0"/>
            </a:endParaRPr>
          </a:p>
        </p:txBody>
      </p:sp>
      <p:sp useBgFill="1">
        <p:nvSpPr>
          <p:cNvPr id="27" name="Скругленный прямоугольник 26"/>
          <p:cNvSpPr/>
          <p:nvPr/>
        </p:nvSpPr>
        <p:spPr>
          <a:xfrm>
            <a:off x="6876256" y="4581128"/>
            <a:ext cx="1944216" cy="3600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libri" pitchFamily="34" charset="0"/>
              </a:rPr>
              <a:t>Крайние точки  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17776026">
            <a:off x="-87913" y="1646382"/>
            <a:ext cx="155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alibri" pitchFamily="34" charset="0"/>
              </a:rPr>
              <a:t>пр-в  Дрейка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59632" y="1556792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Calibri" pitchFamily="34" charset="0"/>
              </a:rPr>
              <a:t>Мыс Сифре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187624" y="1916832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8" grpId="0"/>
      <p:bldP spid="19" grpId="0"/>
      <p:bldP spid="20" grpId="0"/>
      <p:bldP spid="21" grpId="0"/>
      <p:bldP spid="22" grpId="0"/>
      <p:bldP spid="23" grpId="0"/>
      <p:bldP spid="26" grpId="0"/>
      <p:bldP spid="28" grpId="0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урока: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dirty="0" smtClean="0"/>
              <a:t>Развивать умение </a:t>
            </a:r>
            <a:r>
              <a:rPr lang="ru-RU" sz="2800" dirty="0"/>
              <a:t>работать по плану, отбирать главное, сравнивать и анализировать, предполагать и аргументировать, делать  соответствующие записи в маршрутном листе (судовом журнале).   </a:t>
            </a:r>
          </a:p>
          <a:p>
            <a:pPr algn="just"/>
            <a:r>
              <a:rPr lang="ru-RU" sz="2800" dirty="0"/>
              <a:t> -Используя различные источники информации, определить ГП,  историю открытия, рельефа, климат, растительный и животный мир Антарктиды.</a:t>
            </a:r>
          </a:p>
          <a:p>
            <a:pPr algn="just"/>
            <a:r>
              <a:rPr lang="ru-RU" sz="2800" dirty="0"/>
              <a:t>-Познакомиться с деятельностью российской антарктической станции «Восток».</a:t>
            </a:r>
          </a:p>
        </p:txBody>
      </p:sp>
    </p:spTree>
    <p:extLst>
      <p:ext uri="{BB962C8B-B14F-4D97-AF65-F5344CB8AC3E}">
        <p14:creationId xmlns:p14="http://schemas.microsoft.com/office/powerpoint/2010/main" val="409973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568" y="-99392"/>
            <a:ext cx="8229600" cy="1143000"/>
          </a:xfrm>
        </p:spPr>
        <p:txBody>
          <a:bodyPr/>
          <a:lstStyle/>
          <a:p>
            <a:r>
              <a:rPr lang="ru-RU" sz="2400" b="1" i="1" dirty="0"/>
              <a:t>Станция 1. «Я узнаю Антарктиду»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637112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0104219"/>
              </p:ext>
            </p:extLst>
          </p:nvPr>
        </p:nvGraphicFramePr>
        <p:xfrm>
          <a:off x="151860" y="1600200"/>
          <a:ext cx="8840837" cy="499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Документ" r:id="rId3" imgW="5938880" imgH="3354061" progId="Word.Document.12">
                  <p:embed/>
                </p:oleObj>
              </mc:Choice>
              <mc:Fallback>
                <p:oleObj name="Документ" r:id="rId3" imgW="5938880" imgH="335406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1860" y="1600200"/>
                        <a:ext cx="8840837" cy="499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2000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777875"/>
          </a:xfrm>
        </p:spPr>
        <p:txBody>
          <a:bodyPr/>
          <a:lstStyle/>
          <a:p>
            <a:r>
              <a:rPr lang="ru-RU" b="1">
                <a:solidFill>
                  <a:srgbClr val="FF0066"/>
                </a:solidFill>
              </a:rPr>
              <a:t>Природные условия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9144000" cy="5689600"/>
          </a:xfrm>
        </p:spPr>
        <p:txBody>
          <a:bodyPr/>
          <a:lstStyle/>
          <a:p>
            <a:pPr>
              <a:buFontTx/>
              <a:buNone/>
            </a:pPr>
            <a:r>
              <a:rPr lang="ru-RU" sz="2800">
                <a:solidFill>
                  <a:srgbClr val="339966"/>
                </a:solidFill>
                <a:latin typeface="Arial Black" pitchFamily="34" charset="0"/>
              </a:rPr>
              <a:t>1.Низкие </a:t>
            </a:r>
            <a:r>
              <a:rPr lang="en-US" sz="2800">
                <a:solidFill>
                  <a:srgbClr val="339966"/>
                </a:solidFill>
                <a:latin typeface="Arial Black" pitchFamily="34" charset="0"/>
              </a:rPr>
              <a:t>t</a:t>
            </a:r>
            <a:r>
              <a:rPr lang="ru-RU" sz="2800">
                <a:solidFill>
                  <a:srgbClr val="336600"/>
                </a:solidFill>
                <a:latin typeface="Arial Black" pitchFamily="34" charset="0"/>
              </a:rPr>
              <a:t>: </a:t>
            </a:r>
            <a:r>
              <a:rPr lang="en-US" sz="2800">
                <a:solidFill>
                  <a:srgbClr val="336600"/>
                </a:solidFill>
                <a:latin typeface="Arial Black" pitchFamily="34" charset="0"/>
              </a:rPr>
              <a:t>t</a:t>
            </a:r>
            <a:r>
              <a:rPr lang="ru-RU" sz="2800">
                <a:solidFill>
                  <a:srgbClr val="336600"/>
                </a:solidFill>
                <a:latin typeface="Arial Black" pitchFamily="34" charset="0"/>
              </a:rPr>
              <a:t> ср. -32</a:t>
            </a:r>
            <a:r>
              <a:rPr lang="ru-RU" sz="2800" baseline="30000">
                <a:solidFill>
                  <a:srgbClr val="336600"/>
                </a:solidFill>
                <a:latin typeface="Arial Black" pitchFamily="34" charset="0"/>
              </a:rPr>
              <a:t>0</a:t>
            </a:r>
            <a:r>
              <a:rPr lang="ru-RU" sz="2800">
                <a:solidFill>
                  <a:srgbClr val="336600"/>
                </a:solidFill>
                <a:latin typeface="Arial Black" pitchFamily="34" charset="0"/>
              </a:rPr>
              <a:t> -48</a:t>
            </a:r>
            <a:r>
              <a:rPr lang="ru-RU" sz="2800" baseline="30000">
                <a:solidFill>
                  <a:srgbClr val="336600"/>
                </a:solidFill>
                <a:latin typeface="Arial Black" pitchFamily="34" charset="0"/>
              </a:rPr>
              <a:t>0</a:t>
            </a:r>
            <a:r>
              <a:rPr lang="ru-RU" sz="2800">
                <a:solidFill>
                  <a:srgbClr val="336600"/>
                </a:solidFill>
                <a:latin typeface="Arial Black" pitchFamily="34" charset="0"/>
              </a:rPr>
              <a:t> С.</a:t>
            </a:r>
          </a:p>
          <a:p>
            <a:pPr>
              <a:buFontTx/>
              <a:buNone/>
            </a:pPr>
            <a:r>
              <a:rPr lang="ru-RU" sz="2800">
                <a:solidFill>
                  <a:srgbClr val="339966"/>
                </a:solidFill>
                <a:latin typeface="Arial Black" pitchFamily="34" charset="0"/>
              </a:rPr>
              <a:t>2.Полюс холода</a:t>
            </a:r>
            <a:r>
              <a:rPr lang="ru-RU" sz="2800">
                <a:solidFill>
                  <a:srgbClr val="336600"/>
                </a:solidFill>
                <a:latin typeface="Arial Black" pitchFamily="34" charset="0"/>
              </a:rPr>
              <a:t>: Станция «Восток» - 89,2</a:t>
            </a:r>
            <a:r>
              <a:rPr lang="ru-RU" sz="2800" baseline="30000">
                <a:solidFill>
                  <a:srgbClr val="336600"/>
                </a:solidFill>
                <a:latin typeface="Arial Black" pitchFamily="34" charset="0"/>
              </a:rPr>
              <a:t>0</a:t>
            </a:r>
            <a:r>
              <a:rPr lang="ru-RU" sz="2800">
                <a:solidFill>
                  <a:srgbClr val="336600"/>
                </a:solidFill>
                <a:latin typeface="Arial Black" pitchFamily="34" charset="0"/>
              </a:rPr>
              <a:t>С </a:t>
            </a:r>
          </a:p>
          <a:p>
            <a:pPr>
              <a:buFontTx/>
              <a:buNone/>
            </a:pPr>
            <a:r>
              <a:rPr lang="ru-RU" sz="2800">
                <a:solidFill>
                  <a:srgbClr val="339966"/>
                </a:solidFill>
                <a:latin typeface="Arial Black" pitchFamily="34" charset="0"/>
              </a:rPr>
              <a:t>3.Сильный ветер</a:t>
            </a:r>
          </a:p>
          <a:p>
            <a:pPr>
              <a:buFontTx/>
              <a:buNone/>
            </a:pPr>
            <a:r>
              <a:rPr lang="ru-RU" sz="2800" b="1" u="sng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>Факторы, формирующие климат материка</a:t>
            </a:r>
            <a:r>
              <a:rPr lang="ru-RU" sz="28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:</a:t>
            </a:r>
          </a:p>
          <a:p>
            <a:pPr>
              <a:buFontTx/>
              <a:buNone/>
            </a:pPr>
            <a:r>
              <a:rPr lang="ru-RU" sz="2800">
                <a:solidFill>
                  <a:srgbClr val="336600"/>
                </a:solidFill>
                <a:latin typeface="Arial Black" pitchFamily="34" charset="0"/>
              </a:rPr>
              <a:t>а)малый угол падения солнечных лучей, что зависит от географ. положения материка;</a:t>
            </a:r>
          </a:p>
          <a:p>
            <a:pPr>
              <a:buFontTx/>
              <a:buNone/>
            </a:pPr>
            <a:r>
              <a:rPr lang="ru-RU" sz="2800">
                <a:solidFill>
                  <a:srgbClr val="336600"/>
                </a:solidFill>
                <a:latin typeface="Arial Black" pitchFamily="34" charset="0"/>
              </a:rPr>
              <a:t>б) полярная ночь, в течение которой материк сильно охлаждается;</a:t>
            </a:r>
          </a:p>
          <a:p>
            <a:pPr>
              <a:buFontTx/>
              <a:buNone/>
            </a:pPr>
            <a:r>
              <a:rPr lang="ru-RU" sz="2800">
                <a:solidFill>
                  <a:srgbClr val="336600"/>
                </a:solidFill>
                <a:latin typeface="Arial Black" pitchFamily="34" charset="0"/>
              </a:rPr>
              <a:t>в) огромный ледяной покров; </a:t>
            </a:r>
          </a:p>
          <a:p>
            <a:pPr>
              <a:buFontTx/>
              <a:buNone/>
            </a:pPr>
            <a:r>
              <a:rPr lang="ru-RU" sz="2800">
                <a:solidFill>
                  <a:srgbClr val="336600"/>
                </a:solidFill>
                <a:latin typeface="Arial Black" pitchFamily="34" charset="0"/>
              </a:rPr>
              <a:t>г) большая высота ледникового покрова;</a:t>
            </a:r>
          </a:p>
          <a:p>
            <a:pPr>
              <a:buFontTx/>
              <a:buNone/>
            </a:pPr>
            <a:r>
              <a:rPr lang="ru-RU" sz="2800">
                <a:solidFill>
                  <a:srgbClr val="336600"/>
                </a:solidFill>
                <a:latin typeface="Arial Black" pitchFamily="34" charset="0"/>
              </a:rPr>
              <a:t>д)способность снега отражать солн. лучи</a:t>
            </a:r>
          </a:p>
          <a:p>
            <a:endParaRPr lang="ru-RU" sz="2800">
              <a:solidFill>
                <a:srgbClr val="3366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35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Умножение 2">
            <a:hlinkClick r:id="" action="ppaction://hlinkshowjump?jump=endshow"/>
          </p:cNvPr>
          <p:cNvSpPr/>
          <p:nvPr/>
        </p:nvSpPr>
        <p:spPr>
          <a:xfrm>
            <a:off x="357183" y="6143625"/>
            <a:ext cx="714375" cy="714375"/>
          </a:xfrm>
          <a:prstGeom prst="mathMultiply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ятиугольник 3">
            <a:hlinkClick r:id="" action="ppaction://noaction"/>
          </p:cNvPr>
          <p:cNvSpPr/>
          <p:nvPr/>
        </p:nvSpPr>
        <p:spPr>
          <a:xfrm rot="10800000">
            <a:off x="8388424" y="6237312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6" name="Picture 2" descr="D:\Антарктида\клим пояса (копия)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t="1561" r="1001"/>
          <a:stretch>
            <a:fillRect/>
          </a:stretch>
        </p:blipFill>
        <p:spPr bwMode="auto">
          <a:xfrm>
            <a:off x="323528" y="1268760"/>
            <a:ext cx="5544616" cy="47567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6876256" y="1556792"/>
            <a:ext cx="1008112" cy="360040"/>
          </a:xfrm>
          <a:prstGeom prst="rect">
            <a:avLst/>
          </a:prstGeom>
          <a:solidFill>
            <a:srgbClr val="C1A8D0"/>
          </a:solidFill>
          <a:ln w="635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876256" y="2636912"/>
            <a:ext cx="1008112" cy="360040"/>
          </a:xfrm>
          <a:prstGeom prst="rect">
            <a:avLst/>
          </a:prstGeom>
          <a:solidFill>
            <a:srgbClr val="C8EAE9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876256" y="3861048"/>
            <a:ext cx="1008112" cy="360040"/>
          </a:xfrm>
          <a:prstGeom prst="rect">
            <a:avLst/>
          </a:prstGeom>
          <a:solidFill>
            <a:srgbClr val="E5EEC4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012160" y="2060848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Calibri" pitchFamily="34" charset="0"/>
              </a:rPr>
              <a:t>Антарктический пояс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40152" y="306896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Calibri" pitchFamily="34" charset="0"/>
              </a:rPr>
              <a:t>Субантарктический пояс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40152" y="4293096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Calibri" pitchFamily="34" charset="0"/>
              </a:rPr>
              <a:t>Умеренный  пояс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Климатические пояса Антарктиды  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444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ru-RU" b="1">
                <a:solidFill>
                  <a:srgbClr val="CC0000"/>
                </a:solidFill>
              </a:rPr>
              <a:t>Растения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8877300" cy="54737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4000" b="1">
                <a:solidFill>
                  <a:srgbClr val="336600"/>
                </a:solidFill>
              </a:rPr>
              <a:t>Мхи, лишайники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4000" b="1">
                <a:solidFill>
                  <a:srgbClr val="336600"/>
                </a:solidFill>
              </a:rPr>
              <a:t>(наиболее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4000" b="1">
                <a:solidFill>
                  <a:srgbClr val="336600"/>
                </a:solidFill>
              </a:rPr>
              <a:t> высокоорганизованные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4000" b="1">
                <a:solidFill>
                  <a:srgbClr val="336600"/>
                </a:solidFill>
              </a:rPr>
              <a:t>из низших растений)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4000" b="1">
                <a:solidFill>
                  <a:srgbClr val="336600"/>
                </a:solidFill>
              </a:rPr>
              <a:t>Водоросли –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4000" b="1">
                <a:solidFill>
                  <a:srgbClr val="336600"/>
                </a:solidFill>
              </a:rPr>
              <a:t> низшие растения.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3900" b="1">
                <a:solidFill>
                  <a:srgbClr val="336600"/>
                </a:solidFill>
              </a:rPr>
              <a:t>Микроскопические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4000" b="1">
                <a:solidFill>
                  <a:srgbClr val="336600"/>
                </a:solidFill>
              </a:rPr>
              <a:t> грибы</a:t>
            </a:r>
          </a:p>
          <a:p>
            <a:pPr>
              <a:lnSpc>
                <a:spcPct val="90000"/>
              </a:lnSpc>
            </a:pPr>
            <a:endParaRPr lang="ru-RU" sz="4000">
              <a:solidFill>
                <a:srgbClr val="336600"/>
              </a:solidFill>
            </a:endParaRPr>
          </a:p>
        </p:txBody>
      </p:sp>
      <p:pic>
        <p:nvPicPr>
          <p:cNvPr id="45060" name="Picture 4" descr="мхи"/>
          <p:cNvPicPr>
            <a:picLocks noChangeAspect="1" noChangeArrowheads="1"/>
          </p:cNvPicPr>
          <p:nvPr/>
        </p:nvPicPr>
        <p:blipFill>
          <a:blip r:embed="rId2" cstate="print"/>
          <a:srcRect t="9003" b="9003"/>
          <a:stretch>
            <a:fillRect/>
          </a:stretch>
        </p:blipFill>
        <p:spPr bwMode="auto">
          <a:xfrm>
            <a:off x="6569075" y="0"/>
            <a:ext cx="2574925" cy="3933825"/>
          </a:xfrm>
          <a:prstGeom prst="rect">
            <a:avLst/>
          </a:prstGeom>
          <a:noFill/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5061" name="Picture 5" descr="Изображение 009"/>
          <p:cNvPicPr>
            <a:picLocks noChangeAspect="1" noChangeArrowheads="1"/>
          </p:cNvPicPr>
          <p:nvPr/>
        </p:nvPicPr>
        <p:blipFill>
          <a:blip r:embed="rId3" cstate="print"/>
          <a:srcRect l="7237" t="10545" r="7237" b="10545"/>
          <a:stretch>
            <a:fillRect/>
          </a:stretch>
        </p:blipFill>
        <p:spPr bwMode="auto">
          <a:xfrm>
            <a:off x="4891088" y="4165600"/>
            <a:ext cx="4252912" cy="2692400"/>
          </a:xfrm>
          <a:prstGeom prst="rect">
            <a:avLst/>
          </a:prstGeom>
          <a:noFill/>
          <a:effectLst>
            <a:prstShdw prst="shdw13" dist="53882" dir="13500000">
              <a:srgbClr val="808080">
                <a:alpha val="50000"/>
              </a:srgbClr>
            </a:prstShdw>
          </a:effectLst>
        </p:spPr>
      </p:pic>
    </p:spTree>
    <p:extLst>
      <p:ext uri="{BB962C8B-B14F-4D97-AF65-F5344CB8AC3E}">
        <p14:creationId xmlns:p14="http://schemas.microsoft.com/office/powerpoint/2010/main" val="320997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5724525" cy="850900"/>
          </a:xfrm>
        </p:spPr>
        <p:txBody>
          <a:bodyPr/>
          <a:lstStyle/>
          <a:p>
            <a:r>
              <a:rPr lang="ru-RU" b="1">
                <a:solidFill>
                  <a:srgbClr val="336600"/>
                </a:solidFill>
              </a:rPr>
              <a:t>Животный мир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5175"/>
            <a:ext cx="9144000" cy="6092825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b="1" u="sng">
                <a:latin typeface="Bookman Old Style" pitchFamily="18" charset="0"/>
              </a:rPr>
              <a:t>Киты ( синий кит)</a:t>
            </a:r>
          </a:p>
          <a:p>
            <a:pPr>
              <a:buFontTx/>
              <a:buNone/>
            </a:pPr>
            <a:r>
              <a:rPr lang="ru-RU" sz="2800" b="1"/>
              <a:t>вес 150 тонн,  язык кита – 2 тонны, </a:t>
            </a:r>
          </a:p>
          <a:p>
            <a:pPr>
              <a:buFontTx/>
              <a:buNone/>
            </a:pPr>
            <a:r>
              <a:rPr lang="ru-RU" sz="2800" b="1"/>
              <a:t>Кишечник- длина 200м,</a:t>
            </a:r>
          </a:p>
          <a:p>
            <a:pPr>
              <a:buFontTx/>
              <a:buNone/>
            </a:pPr>
            <a:r>
              <a:rPr lang="ru-RU" sz="2800" b="1"/>
              <a:t>Печень- вес 500 – 1000 кг,</a:t>
            </a:r>
          </a:p>
          <a:p>
            <a:pPr>
              <a:buFontTx/>
              <a:buNone/>
            </a:pPr>
            <a:r>
              <a:rPr lang="ru-RU" sz="2800" b="1"/>
              <a:t> желудок – 3,5м  </a:t>
            </a:r>
          </a:p>
          <a:p>
            <a:pPr>
              <a:buFontTx/>
              <a:buNone/>
            </a:pPr>
            <a:r>
              <a:rPr lang="ru-RU" sz="2800" b="1"/>
              <a:t> </a:t>
            </a:r>
            <a:r>
              <a:rPr lang="ru-RU" sz="2800" b="1" u="sng">
                <a:latin typeface="Bookman Old Style" pitchFamily="18" charset="0"/>
              </a:rPr>
              <a:t>Касатки – хищники </a:t>
            </a:r>
          </a:p>
          <a:p>
            <a:pPr>
              <a:buFontTx/>
              <a:buNone/>
            </a:pPr>
            <a:r>
              <a:rPr lang="ru-RU" sz="2800" b="1" u="sng">
                <a:latin typeface="Bookman Old Style" pitchFamily="18" charset="0"/>
              </a:rPr>
              <a:t> </a:t>
            </a:r>
            <a:r>
              <a:rPr lang="ru-RU" sz="2800" b="1"/>
              <a:t>питаются тюленями, рыбой.</a:t>
            </a:r>
          </a:p>
          <a:p>
            <a:pPr>
              <a:buFontTx/>
              <a:buNone/>
            </a:pPr>
            <a:r>
              <a:rPr lang="ru-RU" sz="2800" b="1" u="sng">
                <a:latin typeface="Bookman Old Style" pitchFamily="18" charset="0"/>
              </a:rPr>
              <a:t>Тюлени</a:t>
            </a:r>
            <a:r>
              <a:rPr lang="ru-RU" sz="2800" b="1"/>
              <a:t> – морской слон, морской леопард.</a:t>
            </a:r>
          </a:p>
          <a:p>
            <a:pPr>
              <a:buFontTx/>
              <a:buNone/>
            </a:pPr>
            <a:r>
              <a:rPr lang="ru-RU" sz="2800" b="1" u="sng">
                <a:latin typeface="Bookman Old Style" pitchFamily="18" charset="0"/>
              </a:rPr>
              <a:t>Птицы</a:t>
            </a:r>
            <a:r>
              <a:rPr lang="ru-RU" sz="2800" b="1"/>
              <a:t> – буревестник, альбатрос, поморник,</a:t>
            </a:r>
          </a:p>
          <a:p>
            <a:pPr>
              <a:buFontTx/>
              <a:buNone/>
            </a:pPr>
            <a:r>
              <a:rPr lang="ru-RU" sz="2800" b="1" u="sng">
                <a:solidFill>
                  <a:srgbClr val="FF0066"/>
                </a:solidFill>
                <a:latin typeface="Bookman Old Style" pitchFamily="18" charset="0"/>
              </a:rPr>
              <a:t>Пингвин</a:t>
            </a:r>
            <a:r>
              <a:rPr lang="ru-RU" sz="2800" b="1"/>
              <a:t>(символ Антарктиды, нелетающая птица)</a:t>
            </a:r>
            <a:endParaRPr lang="ru-RU" sz="2800" b="1" i="1"/>
          </a:p>
          <a:p>
            <a:endParaRPr lang="ru-RU" sz="2800"/>
          </a:p>
        </p:txBody>
      </p:sp>
      <p:pic>
        <p:nvPicPr>
          <p:cNvPr id="47109" name="Picture 5" descr="org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7763" y="0"/>
            <a:ext cx="2916237" cy="2187575"/>
          </a:xfrm>
          <a:prstGeom prst="rect">
            <a:avLst/>
          </a:prstGeom>
          <a:noFill/>
        </p:spPr>
      </p:pic>
      <p:pic>
        <p:nvPicPr>
          <p:cNvPr id="47110" name="Picture 6" descr="org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7763" y="2205038"/>
            <a:ext cx="2916237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674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8007370</TotalTime>
  <Words>430</Words>
  <Application>Microsoft Office PowerPoint</Application>
  <PresentationFormat>Экран (4:3)</PresentationFormat>
  <Paragraphs>90</Paragraphs>
  <Slides>16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Arial Black</vt:lpstr>
      <vt:lpstr>Bookman Old Style</vt:lpstr>
      <vt:lpstr>Calibri</vt:lpstr>
      <vt:lpstr>Times New Roman</vt:lpstr>
      <vt:lpstr>Тема Office</vt:lpstr>
      <vt:lpstr>Документ Microsoft Word</vt:lpstr>
      <vt:lpstr>Презентация PowerPoint</vt:lpstr>
      <vt:lpstr>Презентация PowerPoint</vt:lpstr>
      <vt:lpstr>  «ГП. Открытие и изучение Антарктиды»</vt:lpstr>
      <vt:lpstr>Задачи урока:</vt:lpstr>
      <vt:lpstr>Станция 1. «Я узнаю Антарктиду»</vt:lpstr>
      <vt:lpstr>Природные условия</vt:lpstr>
      <vt:lpstr>Климатические пояса Антарктиды  </vt:lpstr>
      <vt:lpstr>Растения</vt:lpstr>
      <vt:lpstr>Животный мир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Рефлексия:</vt:lpstr>
      <vt:lpstr>Домашнее задание: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Николаевна</dc:creator>
  <cp:lastModifiedBy>Ю</cp:lastModifiedBy>
  <cp:revision>145</cp:revision>
  <dcterms:created xsi:type="dcterms:W3CDTF">2009-01-12T08:24:33Z</dcterms:created>
  <dcterms:modified xsi:type="dcterms:W3CDTF">2022-03-22T16:34:10Z</dcterms:modified>
</cp:coreProperties>
</file>